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0" r:id="rId3"/>
    <p:sldId id="262" r:id="rId4"/>
    <p:sldId id="257" r:id="rId5"/>
    <p:sldId id="261" r:id="rId6"/>
    <p:sldId id="258" r:id="rId7"/>
    <p:sldId id="259"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76D2"/>
    <a:srgbClr val="FF00B4"/>
    <a:srgbClr val="00FF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p:scale>
          <a:sx n="125" d="100"/>
          <a:sy n="125" d="100"/>
        </p:scale>
        <p:origin x="870" y="8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hdphoto2.wdp>
</file>

<file path=ppt/media/image1.png>
</file>

<file path=ppt/media/image10.png>
</file>

<file path=ppt/media/image11.png>
</file>

<file path=ppt/media/image12.png>
</file>

<file path=ppt/media/image13.png>
</file>

<file path=ppt/media/image14.jpeg>
</file>

<file path=ppt/media/image15.jpe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E3E69C-5B4C-4245-A1BF-A38E3DEA2B61}" type="datetimeFigureOut">
              <a:rPr lang="en-NL" smtClean="0"/>
              <a:t>03/12/2023</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64CCE1D5-7BEB-476C-82E3-7B283F251103}" type="slidenum">
              <a:rPr lang="en-NL" smtClean="0"/>
              <a:t>‹#›</a:t>
            </a:fld>
            <a:endParaRPr lang="en-NL"/>
          </a:p>
        </p:txBody>
      </p:sp>
    </p:spTree>
    <p:extLst>
      <p:ext uri="{BB962C8B-B14F-4D97-AF65-F5344CB8AC3E}">
        <p14:creationId xmlns:p14="http://schemas.microsoft.com/office/powerpoint/2010/main" val="744905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E3E69C-5B4C-4245-A1BF-A38E3DEA2B61}" type="datetimeFigureOut">
              <a:rPr lang="en-NL" smtClean="0"/>
              <a:t>03/12/2023</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64CCE1D5-7BEB-476C-82E3-7B283F251103}" type="slidenum">
              <a:rPr lang="en-NL" smtClean="0"/>
              <a:t>‹#›</a:t>
            </a:fld>
            <a:endParaRPr lang="en-NL"/>
          </a:p>
        </p:txBody>
      </p:sp>
    </p:spTree>
    <p:extLst>
      <p:ext uri="{BB962C8B-B14F-4D97-AF65-F5344CB8AC3E}">
        <p14:creationId xmlns:p14="http://schemas.microsoft.com/office/powerpoint/2010/main" val="1199459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E3E69C-5B4C-4245-A1BF-A38E3DEA2B61}" type="datetimeFigureOut">
              <a:rPr lang="en-NL" smtClean="0"/>
              <a:t>03/12/2023</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64CCE1D5-7BEB-476C-82E3-7B283F251103}" type="slidenum">
              <a:rPr lang="en-NL" smtClean="0"/>
              <a:t>‹#›</a:t>
            </a:fld>
            <a:endParaRPr lang="en-NL"/>
          </a:p>
        </p:txBody>
      </p:sp>
    </p:spTree>
    <p:extLst>
      <p:ext uri="{BB962C8B-B14F-4D97-AF65-F5344CB8AC3E}">
        <p14:creationId xmlns:p14="http://schemas.microsoft.com/office/powerpoint/2010/main" val="12339533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E3E69C-5B4C-4245-A1BF-A38E3DEA2B61}" type="datetimeFigureOut">
              <a:rPr lang="en-NL" smtClean="0"/>
              <a:t>03/12/2023</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64CCE1D5-7BEB-476C-82E3-7B283F251103}" type="slidenum">
              <a:rPr lang="en-NL" smtClean="0"/>
              <a:t>‹#›</a:t>
            </a:fld>
            <a:endParaRPr lang="en-NL"/>
          </a:p>
        </p:txBody>
      </p:sp>
    </p:spTree>
    <p:extLst>
      <p:ext uri="{BB962C8B-B14F-4D97-AF65-F5344CB8AC3E}">
        <p14:creationId xmlns:p14="http://schemas.microsoft.com/office/powerpoint/2010/main" val="1053541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E3E69C-5B4C-4245-A1BF-A38E3DEA2B61}" type="datetimeFigureOut">
              <a:rPr lang="en-NL" smtClean="0"/>
              <a:t>03/12/2023</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64CCE1D5-7BEB-476C-82E3-7B283F251103}" type="slidenum">
              <a:rPr lang="en-NL" smtClean="0"/>
              <a:t>‹#›</a:t>
            </a:fld>
            <a:endParaRPr lang="en-NL"/>
          </a:p>
        </p:txBody>
      </p:sp>
    </p:spTree>
    <p:extLst>
      <p:ext uri="{BB962C8B-B14F-4D97-AF65-F5344CB8AC3E}">
        <p14:creationId xmlns:p14="http://schemas.microsoft.com/office/powerpoint/2010/main" val="38550346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E3E69C-5B4C-4245-A1BF-A38E3DEA2B61}" type="datetimeFigureOut">
              <a:rPr lang="en-NL" smtClean="0"/>
              <a:t>03/12/2023</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64CCE1D5-7BEB-476C-82E3-7B283F251103}" type="slidenum">
              <a:rPr lang="en-NL" smtClean="0"/>
              <a:t>‹#›</a:t>
            </a:fld>
            <a:endParaRPr lang="en-NL"/>
          </a:p>
        </p:txBody>
      </p:sp>
    </p:spTree>
    <p:extLst>
      <p:ext uri="{BB962C8B-B14F-4D97-AF65-F5344CB8AC3E}">
        <p14:creationId xmlns:p14="http://schemas.microsoft.com/office/powerpoint/2010/main" val="1328469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E3E69C-5B4C-4245-A1BF-A38E3DEA2B61}" type="datetimeFigureOut">
              <a:rPr lang="en-NL" smtClean="0"/>
              <a:t>03/12/2023</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64CCE1D5-7BEB-476C-82E3-7B283F251103}" type="slidenum">
              <a:rPr lang="en-NL" smtClean="0"/>
              <a:t>‹#›</a:t>
            </a:fld>
            <a:endParaRPr lang="en-NL"/>
          </a:p>
        </p:txBody>
      </p:sp>
    </p:spTree>
    <p:extLst>
      <p:ext uri="{BB962C8B-B14F-4D97-AF65-F5344CB8AC3E}">
        <p14:creationId xmlns:p14="http://schemas.microsoft.com/office/powerpoint/2010/main" val="38104992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E3E69C-5B4C-4245-A1BF-A38E3DEA2B61}" type="datetimeFigureOut">
              <a:rPr lang="en-NL" smtClean="0"/>
              <a:t>03/12/2023</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64CCE1D5-7BEB-476C-82E3-7B283F251103}" type="slidenum">
              <a:rPr lang="en-NL" smtClean="0"/>
              <a:t>‹#›</a:t>
            </a:fld>
            <a:endParaRPr lang="en-NL"/>
          </a:p>
        </p:txBody>
      </p:sp>
    </p:spTree>
    <p:extLst>
      <p:ext uri="{BB962C8B-B14F-4D97-AF65-F5344CB8AC3E}">
        <p14:creationId xmlns:p14="http://schemas.microsoft.com/office/powerpoint/2010/main" val="28960334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E3E69C-5B4C-4245-A1BF-A38E3DEA2B61}" type="datetimeFigureOut">
              <a:rPr lang="en-NL" smtClean="0"/>
              <a:t>03/12/2023</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64CCE1D5-7BEB-476C-82E3-7B283F251103}" type="slidenum">
              <a:rPr lang="en-NL" smtClean="0"/>
              <a:t>‹#›</a:t>
            </a:fld>
            <a:endParaRPr lang="en-NL"/>
          </a:p>
        </p:txBody>
      </p:sp>
    </p:spTree>
    <p:extLst>
      <p:ext uri="{BB962C8B-B14F-4D97-AF65-F5344CB8AC3E}">
        <p14:creationId xmlns:p14="http://schemas.microsoft.com/office/powerpoint/2010/main" val="1284109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E3E69C-5B4C-4245-A1BF-A38E3DEA2B61}" type="datetimeFigureOut">
              <a:rPr lang="en-NL" smtClean="0"/>
              <a:t>03/12/2023</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64CCE1D5-7BEB-476C-82E3-7B283F251103}" type="slidenum">
              <a:rPr lang="en-NL" smtClean="0"/>
              <a:t>‹#›</a:t>
            </a:fld>
            <a:endParaRPr lang="en-NL"/>
          </a:p>
        </p:txBody>
      </p:sp>
    </p:spTree>
    <p:extLst>
      <p:ext uri="{BB962C8B-B14F-4D97-AF65-F5344CB8AC3E}">
        <p14:creationId xmlns:p14="http://schemas.microsoft.com/office/powerpoint/2010/main" val="3459166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E3E69C-5B4C-4245-A1BF-A38E3DEA2B61}" type="datetimeFigureOut">
              <a:rPr lang="en-NL" smtClean="0"/>
              <a:t>03/12/2023</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64CCE1D5-7BEB-476C-82E3-7B283F251103}" type="slidenum">
              <a:rPr lang="en-NL" smtClean="0"/>
              <a:t>‹#›</a:t>
            </a:fld>
            <a:endParaRPr lang="en-NL"/>
          </a:p>
        </p:txBody>
      </p:sp>
    </p:spTree>
    <p:extLst>
      <p:ext uri="{BB962C8B-B14F-4D97-AF65-F5344CB8AC3E}">
        <p14:creationId xmlns:p14="http://schemas.microsoft.com/office/powerpoint/2010/main" val="12499009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E3E69C-5B4C-4245-A1BF-A38E3DEA2B61}" type="datetimeFigureOut">
              <a:rPr lang="en-NL" smtClean="0"/>
              <a:t>03/12/2023</a:t>
            </a:fld>
            <a:endParaRPr lang="en-N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CCE1D5-7BEB-476C-82E3-7B283F251103}" type="slidenum">
              <a:rPr lang="en-NL" smtClean="0"/>
              <a:t>‹#›</a:t>
            </a:fld>
            <a:endParaRPr lang="en-NL"/>
          </a:p>
        </p:txBody>
      </p:sp>
    </p:spTree>
    <p:extLst>
      <p:ext uri="{BB962C8B-B14F-4D97-AF65-F5344CB8AC3E}">
        <p14:creationId xmlns:p14="http://schemas.microsoft.com/office/powerpoint/2010/main" val="370489746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82867-834C-479C-02B1-D686DDE735F3}"/>
              </a:ext>
            </a:extLst>
          </p:cNvPr>
          <p:cNvSpPr>
            <a:spLocks noGrp="1"/>
          </p:cNvSpPr>
          <p:nvPr>
            <p:ph type="ctrTitle"/>
          </p:nvPr>
        </p:nvSpPr>
        <p:spPr/>
        <p:txBody>
          <a:bodyPr/>
          <a:lstStyle/>
          <a:p>
            <a:endParaRPr lang="en-NL"/>
          </a:p>
        </p:txBody>
      </p:sp>
      <p:sp>
        <p:nvSpPr>
          <p:cNvPr id="3" name="Subtitle 2">
            <a:extLst>
              <a:ext uri="{FF2B5EF4-FFF2-40B4-BE49-F238E27FC236}">
                <a16:creationId xmlns:a16="http://schemas.microsoft.com/office/drawing/2014/main" id="{2B4F8232-B486-A697-6156-C51B2934C62E}"/>
              </a:ext>
            </a:extLst>
          </p:cNvPr>
          <p:cNvSpPr>
            <a:spLocks noGrp="1"/>
          </p:cNvSpPr>
          <p:nvPr>
            <p:ph type="subTitle" idx="1"/>
          </p:nvPr>
        </p:nvSpPr>
        <p:spPr/>
        <p:txBody>
          <a:bodyPr/>
          <a:lstStyle/>
          <a:p>
            <a:endParaRPr lang="en-NL"/>
          </a:p>
        </p:txBody>
      </p:sp>
      <p:pic>
        <p:nvPicPr>
          <p:cNvPr id="4" name="Picture 3">
            <a:extLst>
              <a:ext uri="{FF2B5EF4-FFF2-40B4-BE49-F238E27FC236}">
                <a16:creationId xmlns:a16="http://schemas.microsoft.com/office/drawing/2014/main" id="{8086B908-6681-5B90-EFA6-D80497148697}"/>
              </a:ext>
            </a:extLst>
          </p:cNvPr>
          <p:cNvPicPr>
            <a:picLocks noChangeAspect="1"/>
          </p:cNvPicPr>
          <p:nvPr/>
        </p:nvPicPr>
        <p:blipFill>
          <a:blip r:embed="rId2"/>
          <a:stretch>
            <a:fillRect/>
          </a:stretch>
        </p:blipFill>
        <p:spPr>
          <a:xfrm>
            <a:off x="-217308" y="0"/>
            <a:ext cx="13492248" cy="6858000"/>
          </a:xfrm>
          <a:prstGeom prst="rect">
            <a:avLst/>
          </a:prstGeom>
        </p:spPr>
      </p:pic>
      <p:pic>
        <p:nvPicPr>
          <p:cNvPr id="3074" name="Picture 2" descr="Khalid &amp; Sophie - BNNVARA">
            <a:extLst>
              <a:ext uri="{FF2B5EF4-FFF2-40B4-BE49-F238E27FC236}">
                <a16:creationId xmlns:a16="http://schemas.microsoft.com/office/drawing/2014/main" id="{5193805E-AE2B-A82E-F538-7BDC24CAB6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6903" y="2139903"/>
            <a:ext cx="2578193" cy="257819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D7410E3A-048A-75DA-1895-B40619E02B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094" y="914400"/>
            <a:ext cx="1002226" cy="1002226"/>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D182DF03-3B1A-9704-591D-A444F93D70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84934" y="1415513"/>
            <a:ext cx="1978959" cy="1187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45319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DA2CE-A810-C967-56BC-88A7AED595C6}"/>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078DC720-5A79-70AE-1CF7-B366DF9A88CC}"/>
              </a:ext>
            </a:extLst>
          </p:cNvPr>
          <p:cNvSpPr>
            <a:spLocks noGrp="1"/>
          </p:cNvSpPr>
          <p:nvPr>
            <p:ph idx="1"/>
          </p:nvPr>
        </p:nvSpPr>
        <p:spPr/>
        <p:txBody>
          <a:bodyPr/>
          <a:lstStyle/>
          <a:p>
            <a:endParaRPr lang="en-NL"/>
          </a:p>
        </p:txBody>
      </p:sp>
      <p:pic>
        <p:nvPicPr>
          <p:cNvPr id="1026" name="Picture 2" descr="Kernenergie en het milieu | Milieu Centraal">
            <a:extLst>
              <a:ext uri="{FF2B5EF4-FFF2-40B4-BE49-F238E27FC236}">
                <a16:creationId xmlns:a16="http://schemas.microsoft.com/office/drawing/2014/main" id="{4816072C-B580-40E3-B284-AB55482937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8857"/>
            <a:ext cx="12192000" cy="6966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537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E40AC2F-89C6-4959-AA80-CF1296F970F3}"/>
              </a:ext>
            </a:extLst>
          </p:cNvPr>
          <p:cNvSpPr/>
          <p:nvPr/>
        </p:nvSpPr>
        <p:spPr>
          <a:xfrm>
            <a:off x="-76200" y="-68580"/>
            <a:ext cx="12329160" cy="7048500"/>
          </a:xfrm>
          <a:prstGeom prst="rect">
            <a:avLst/>
          </a:prstGeom>
          <a:solidFill>
            <a:srgbClr val="1976D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4098" name="Picture 2" descr="FactRank | Journalismfund Europe">
            <a:extLst>
              <a:ext uri="{FF2B5EF4-FFF2-40B4-BE49-F238E27FC236}">
                <a16:creationId xmlns:a16="http://schemas.microsoft.com/office/drawing/2014/main" id="{0A0B8898-8C11-2DCE-46AF-07D3951D00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8613"/>
            <a:ext cx="4975860" cy="266835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9D7D210-3D1F-623E-31F4-5A49F3513595}"/>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34971F23-002B-160E-CB04-D73D77F434DE}"/>
              </a:ext>
            </a:extLst>
          </p:cNvPr>
          <p:cNvSpPr>
            <a:spLocks noGrp="1"/>
          </p:cNvSpPr>
          <p:nvPr>
            <p:ph idx="1"/>
          </p:nvPr>
        </p:nvSpPr>
        <p:spPr/>
        <p:txBody>
          <a:bodyPr/>
          <a:lstStyle/>
          <a:p>
            <a:endParaRPr lang="en-NL" dirty="0"/>
          </a:p>
        </p:txBody>
      </p:sp>
      <p:pic>
        <p:nvPicPr>
          <p:cNvPr id="5" name="Picture 4">
            <a:extLst>
              <a:ext uri="{FF2B5EF4-FFF2-40B4-BE49-F238E27FC236}">
                <a16:creationId xmlns:a16="http://schemas.microsoft.com/office/drawing/2014/main" id="{79AEABD1-9166-8AC9-F495-6055C8515071}"/>
              </a:ext>
            </a:extLst>
          </p:cNvPr>
          <p:cNvPicPr>
            <a:picLocks noChangeAspect="1"/>
          </p:cNvPicPr>
          <p:nvPr/>
        </p:nvPicPr>
        <p:blipFill>
          <a:blip r:embed="rId3"/>
          <a:stretch>
            <a:fillRect/>
          </a:stretch>
        </p:blipFill>
        <p:spPr>
          <a:xfrm>
            <a:off x="838200" y="1275850"/>
            <a:ext cx="7220185" cy="5217025"/>
          </a:xfrm>
          <a:prstGeom prst="rect">
            <a:avLst/>
          </a:prstGeom>
        </p:spPr>
      </p:pic>
    </p:spTree>
    <p:extLst>
      <p:ext uri="{BB962C8B-B14F-4D97-AF65-F5344CB8AC3E}">
        <p14:creationId xmlns:p14="http://schemas.microsoft.com/office/powerpoint/2010/main" val="41097869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9C730-EC2E-3F73-2567-B1AA1EDA648F}"/>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4A465A47-F98C-55FF-9BC1-09F9C8AA2C23}"/>
              </a:ext>
            </a:extLst>
          </p:cNvPr>
          <p:cNvSpPr>
            <a:spLocks noGrp="1"/>
          </p:cNvSpPr>
          <p:nvPr>
            <p:ph idx="1"/>
          </p:nvPr>
        </p:nvSpPr>
        <p:spPr/>
        <p:txBody>
          <a:bodyPr/>
          <a:lstStyle/>
          <a:p>
            <a:endParaRPr lang="en-NL"/>
          </a:p>
        </p:txBody>
      </p:sp>
      <p:pic>
        <p:nvPicPr>
          <p:cNvPr id="4" name="Picture 3">
            <a:extLst>
              <a:ext uri="{FF2B5EF4-FFF2-40B4-BE49-F238E27FC236}">
                <a16:creationId xmlns:a16="http://schemas.microsoft.com/office/drawing/2014/main" id="{A3AC795F-1950-25FB-BE0A-F2BA0F96830D}"/>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30000"/>
                    </a14:imgEffect>
                  </a14:imgLayer>
                </a14:imgProps>
              </a:ext>
            </a:extLst>
          </a:blip>
          <a:srcRect r="14537"/>
          <a:stretch/>
        </p:blipFill>
        <p:spPr>
          <a:xfrm>
            <a:off x="1" y="-585995"/>
            <a:ext cx="12192000" cy="7443995"/>
          </a:xfrm>
          <a:prstGeom prst="rect">
            <a:avLst/>
          </a:prstGeom>
        </p:spPr>
      </p:pic>
      <p:sp>
        <p:nvSpPr>
          <p:cNvPr id="5" name="TextBox 4">
            <a:extLst>
              <a:ext uri="{FF2B5EF4-FFF2-40B4-BE49-F238E27FC236}">
                <a16:creationId xmlns:a16="http://schemas.microsoft.com/office/drawing/2014/main" id="{799BECE2-7BCA-F30A-8B3C-E9F9982B5428}"/>
              </a:ext>
            </a:extLst>
          </p:cNvPr>
          <p:cNvSpPr txBox="1"/>
          <p:nvPr/>
        </p:nvSpPr>
        <p:spPr>
          <a:xfrm>
            <a:off x="2352001" y="518150"/>
            <a:ext cx="5143673" cy="2123658"/>
          </a:xfrm>
          <a:prstGeom prst="rect">
            <a:avLst/>
          </a:prstGeom>
          <a:noFill/>
        </p:spPr>
        <p:txBody>
          <a:bodyPr wrap="square" rtlCol="0">
            <a:spAutoFit/>
          </a:bodyPr>
          <a:lstStyle/>
          <a:p>
            <a:r>
              <a:rPr lang="en-US" sz="4400" dirty="0">
                <a:latin typeface="Civil Premium" pitchFamily="50" charset="0"/>
                <a:ea typeface="Civil Premium" pitchFamily="50" charset="0"/>
                <a:cs typeface="Civil Premium" pitchFamily="50" charset="0"/>
              </a:rPr>
              <a:t>“</a:t>
            </a:r>
            <a:r>
              <a:rPr lang="nl-NL" sz="4400" dirty="0">
                <a:latin typeface="Civil Premium" pitchFamily="50" charset="0"/>
                <a:ea typeface="Civil Premium" pitchFamily="50" charset="0"/>
                <a:cs typeface="Civil Premium" pitchFamily="50" charset="0"/>
              </a:rPr>
              <a:t>waarom zijn jullie dan zo </a:t>
            </a:r>
            <a:r>
              <a:rPr lang="nl-NL" sz="4400" b="1" dirty="0">
                <a:latin typeface="Civil Premium" pitchFamily="50" charset="0"/>
                <a:ea typeface="Civil Premium" pitchFamily="50" charset="0"/>
                <a:cs typeface="Civil Premium" pitchFamily="50" charset="0"/>
              </a:rPr>
              <a:t>tegen kernenergie</a:t>
            </a:r>
            <a:r>
              <a:rPr lang="nl-NL" sz="4400" dirty="0">
                <a:latin typeface="Civil Premium" pitchFamily="50" charset="0"/>
                <a:ea typeface="Civil Premium" pitchFamily="50" charset="0"/>
                <a:cs typeface="Civil Premium" pitchFamily="50" charset="0"/>
              </a:rPr>
              <a:t>? </a:t>
            </a:r>
            <a:r>
              <a:rPr lang="en-US" sz="4400" dirty="0">
                <a:latin typeface="Civil Premium" pitchFamily="50" charset="0"/>
                <a:ea typeface="Civil Premium" pitchFamily="50" charset="0"/>
                <a:cs typeface="Civil Premium" pitchFamily="50" charset="0"/>
              </a:rPr>
              <a:t>”</a:t>
            </a:r>
            <a:endParaRPr lang="en-NL" sz="4400" dirty="0">
              <a:latin typeface="Civil Premium" pitchFamily="50" charset="0"/>
              <a:ea typeface="Civil Premium" pitchFamily="50" charset="0"/>
              <a:cs typeface="Civil Premium" pitchFamily="50" charset="0"/>
            </a:endParaRPr>
          </a:p>
        </p:txBody>
      </p:sp>
    </p:spTree>
    <p:extLst>
      <p:ext uri="{BB962C8B-B14F-4D97-AF65-F5344CB8AC3E}">
        <p14:creationId xmlns:p14="http://schemas.microsoft.com/office/powerpoint/2010/main" val="2244296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EC0DB-6180-F62B-CC55-178717145F1E}"/>
              </a:ext>
            </a:extLst>
          </p:cNvPr>
          <p:cNvSpPr>
            <a:spLocks noGrp="1"/>
          </p:cNvSpPr>
          <p:nvPr>
            <p:ph type="title"/>
          </p:nvPr>
        </p:nvSpPr>
        <p:spPr>
          <a:xfrm>
            <a:off x="4326835" y="500062"/>
            <a:ext cx="7026965" cy="1325563"/>
          </a:xfrm>
        </p:spPr>
        <p:txBody>
          <a:bodyPr/>
          <a:lstStyle/>
          <a:p>
            <a:r>
              <a:rPr lang="en-US" dirty="0">
                <a:latin typeface="Civil Premium" pitchFamily="50" charset="0"/>
                <a:ea typeface="Civil Premium" pitchFamily="50" charset="0"/>
                <a:cs typeface="Civil Premium" pitchFamily="50" charset="0"/>
              </a:rPr>
              <a:t>P.23 </a:t>
            </a:r>
            <a:r>
              <a:rPr lang="en-US" sz="2800" dirty="0">
                <a:latin typeface="Civil Premium" pitchFamily="50" charset="0"/>
                <a:ea typeface="Civil Premium" pitchFamily="50" charset="0"/>
                <a:cs typeface="Civil Premium" pitchFamily="50" charset="0"/>
              </a:rPr>
              <a:t>van het </a:t>
            </a:r>
            <a:r>
              <a:rPr lang="en-US" sz="2800" dirty="0" err="1">
                <a:latin typeface="Civil Premium" pitchFamily="50" charset="0"/>
                <a:ea typeface="Civil Premium" pitchFamily="50" charset="0"/>
                <a:cs typeface="Civil Premium" pitchFamily="50" charset="0"/>
              </a:rPr>
              <a:t>partijprogramma</a:t>
            </a:r>
            <a:endParaRPr lang="en-NL" dirty="0">
              <a:latin typeface="Civil Premium" pitchFamily="50" charset="0"/>
              <a:ea typeface="Civil Premium" pitchFamily="50" charset="0"/>
              <a:cs typeface="Civil Premium" pitchFamily="50" charset="0"/>
            </a:endParaRPr>
          </a:p>
        </p:txBody>
      </p:sp>
      <p:sp>
        <p:nvSpPr>
          <p:cNvPr id="3" name="Content Placeholder 2">
            <a:extLst>
              <a:ext uri="{FF2B5EF4-FFF2-40B4-BE49-F238E27FC236}">
                <a16:creationId xmlns:a16="http://schemas.microsoft.com/office/drawing/2014/main" id="{6D9A9465-46EB-3121-727C-B3F5C2B4FC56}"/>
              </a:ext>
            </a:extLst>
          </p:cNvPr>
          <p:cNvSpPr>
            <a:spLocks noGrp="1"/>
          </p:cNvSpPr>
          <p:nvPr>
            <p:ph idx="1"/>
          </p:nvPr>
        </p:nvSpPr>
        <p:spPr>
          <a:xfrm>
            <a:off x="4326834" y="1825625"/>
            <a:ext cx="7026966" cy="4351338"/>
          </a:xfrm>
        </p:spPr>
        <p:txBody>
          <a:bodyPr>
            <a:normAutofit fontScale="92500" lnSpcReduction="20000"/>
          </a:bodyPr>
          <a:lstStyle/>
          <a:p>
            <a:pPr marL="0" indent="0">
              <a:buNone/>
            </a:pPr>
            <a:r>
              <a:rPr lang="nl-NL" b="1" dirty="0"/>
              <a:t>Geen nieuwe kerncentrales. </a:t>
            </a:r>
          </a:p>
          <a:p>
            <a:pPr marL="0" indent="0">
              <a:buNone/>
            </a:pPr>
            <a:r>
              <a:rPr lang="nl-NL" i="1" dirty="0"/>
              <a:t>Het Expert Team Energiesysteem</a:t>
            </a:r>
            <a:r>
              <a:rPr lang="nl-NL" dirty="0"/>
              <a:t> 2050 liet zien dat tegen de tijd dat nieuwe kerncentrales operationeel zijn, het aanbod van hernieuwbare energie uit zon en wind-op-zee dusdanig groot is dat kerncentrales nauwelijks nog een rol van betekenis spelen in ons energiesysteem. Daarom zetten wij de gereserveerde € 5 miljard voor de bouw van nieuwe kerncentrales anders in. Met extra investeringen in duurzame energie en voldoende opslagcapaciteit hoeft de levensduur van kerncentrale Borssele niet verlengd te worden. Kosten voor het opruimen van kernafval worden niet bij de gemeenschap neergelegd.</a:t>
            </a:r>
            <a:endParaRPr lang="en-NL" dirty="0"/>
          </a:p>
        </p:txBody>
      </p:sp>
      <p:pic>
        <p:nvPicPr>
          <p:cNvPr id="5" name="Picture 4">
            <a:extLst>
              <a:ext uri="{FF2B5EF4-FFF2-40B4-BE49-F238E27FC236}">
                <a16:creationId xmlns:a16="http://schemas.microsoft.com/office/drawing/2014/main" id="{EFAEA0EB-E0B1-3406-3C09-4F511E861DD8}"/>
              </a:ext>
            </a:extLst>
          </p:cNvPr>
          <p:cNvPicPr>
            <a:picLocks noChangeAspect="1"/>
          </p:cNvPicPr>
          <p:nvPr/>
        </p:nvPicPr>
        <p:blipFill rotWithShape="1">
          <a:blip r:embed="rId2"/>
          <a:srcRect r="662"/>
          <a:stretch/>
        </p:blipFill>
        <p:spPr>
          <a:xfrm>
            <a:off x="458160" y="738104"/>
            <a:ext cx="3637283" cy="5167312"/>
          </a:xfrm>
          <a:prstGeom prst="rect">
            <a:avLst/>
          </a:prstGeom>
        </p:spPr>
      </p:pic>
    </p:spTree>
    <p:extLst>
      <p:ext uri="{BB962C8B-B14F-4D97-AF65-F5344CB8AC3E}">
        <p14:creationId xmlns:p14="http://schemas.microsoft.com/office/powerpoint/2010/main" val="4073613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C049B-0173-03E5-7C0B-38BDE6385161}"/>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33F115E7-9D2A-5D04-3F4A-9809DA03D5D1}"/>
              </a:ext>
            </a:extLst>
          </p:cNvPr>
          <p:cNvSpPr>
            <a:spLocks noGrp="1"/>
          </p:cNvSpPr>
          <p:nvPr>
            <p:ph idx="1"/>
          </p:nvPr>
        </p:nvSpPr>
        <p:spPr/>
        <p:txBody>
          <a:bodyPr/>
          <a:lstStyle/>
          <a:p>
            <a:endParaRPr lang="en-NL"/>
          </a:p>
        </p:txBody>
      </p:sp>
      <p:pic>
        <p:nvPicPr>
          <p:cNvPr id="4" name="Picture 3">
            <a:extLst>
              <a:ext uri="{FF2B5EF4-FFF2-40B4-BE49-F238E27FC236}">
                <a16:creationId xmlns:a16="http://schemas.microsoft.com/office/drawing/2014/main" id="{4FD0F52D-9840-FD55-8180-0D4482FFA216}"/>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33000"/>
                    </a14:imgEffect>
                  </a14:imgLayer>
                </a14:imgProps>
              </a:ext>
            </a:extLst>
          </a:blip>
          <a:srcRect l="6858" r="4475"/>
          <a:stretch/>
        </p:blipFill>
        <p:spPr>
          <a:xfrm>
            <a:off x="1" y="-365125"/>
            <a:ext cx="12192000" cy="7223125"/>
          </a:xfrm>
          <a:prstGeom prst="rect">
            <a:avLst/>
          </a:prstGeom>
        </p:spPr>
      </p:pic>
      <p:sp>
        <p:nvSpPr>
          <p:cNvPr id="5" name="TextBox 4">
            <a:extLst>
              <a:ext uri="{FF2B5EF4-FFF2-40B4-BE49-F238E27FC236}">
                <a16:creationId xmlns:a16="http://schemas.microsoft.com/office/drawing/2014/main" id="{E1878229-8157-977A-062C-0A83B9C477B9}"/>
              </a:ext>
            </a:extLst>
          </p:cNvPr>
          <p:cNvSpPr txBox="1"/>
          <p:nvPr/>
        </p:nvSpPr>
        <p:spPr>
          <a:xfrm>
            <a:off x="3665221" y="681037"/>
            <a:ext cx="6424862" cy="3477875"/>
          </a:xfrm>
          <a:prstGeom prst="rect">
            <a:avLst/>
          </a:prstGeom>
          <a:noFill/>
        </p:spPr>
        <p:txBody>
          <a:bodyPr wrap="square" rtlCol="0">
            <a:spAutoFit/>
          </a:bodyPr>
          <a:lstStyle/>
          <a:p>
            <a:pPr algn="r"/>
            <a:r>
              <a:rPr lang="en-US" sz="4400" dirty="0">
                <a:latin typeface="Civil Premium" pitchFamily="50" charset="0"/>
                <a:ea typeface="Civil Premium" pitchFamily="50" charset="0"/>
                <a:cs typeface="Civil Premium" pitchFamily="50" charset="0"/>
              </a:rPr>
              <a:t>“</a:t>
            </a:r>
            <a:r>
              <a:rPr lang="nl-NL" sz="4400" dirty="0">
                <a:latin typeface="Civil Premium" pitchFamily="50" charset="0"/>
                <a:ea typeface="Civil Premium" pitchFamily="50" charset="0"/>
                <a:cs typeface="Civil Premium" pitchFamily="50" charset="0"/>
              </a:rPr>
              <a:t>Maar wat ze daar willen bouwen zijn twee </a:t>
            </a:r>
            <a:r>
              <a:rPr lang="nl-NL" sz="4400" dirty="0" err="1">
                <a:latin typeface="Civil Premium" pitchFamily="50" charset="0"/>
                <a:ea typeface="Civil Premium" pitchFamily="50" charset="0"/>
                <a:cs typeface="Civil Premium" pitchFamily="50" charset="0"/>
              </a:rPr>
              <a:t>Hinkley</a:t>
            </a:r>
            <a:r>
              <a:rPr lang="nl-NL" sz="4400" dirty="0">
                <a:latin typeface="Civil Premium" pitchFamily="50" charset="0"/>
                <a:ea typeface="Civil Premium" pitchFamily="50" charset="0"/>
                <a:cs typeface="Civil Premium" pitchFamily="50" charset="0"/>
              </a:rPr>
              <a:t> Points, heb je gezien </a:t>
            </a:r>
            <a:r>
              <a:rPr lang="nl-NL" sz="4400" b="1" dirty="0">
                <a:latin typeface="Civil Premium" pitchFamily="50" charset="0"/>
                <a:ea typeface="Civil Premium" pitchFamily="50" charset="0"/>
                <a:cs typeface="Civil Premium" pitchFamily="50" charset="0"/>
              </a:rPr>
              <a:t>hoe groot die zijn?</a:t>
            </a:r>
            <a:r>
              <a:rPr lang="en-US" sz="4400" dirty="0">
                <a:latin typeface="Civil Premium" pitchFamily="50" charset="0"/>
                <a:ea typeface="Civil Premium" pitchFamily="50" charset="0"/>
                <a:cs typeface="Civil Premium" pitchFamily="50" charset="0"/>
              </a:rPr>
              <a:t>”</a:t>
            </a:r>
            <a:endParaRPr lang="en-NL" sz="4400" dirty="0">
              <a:latin typeface="Civil Premium" pitchFamily="50" charset="0"/>
              <a:ea typeface="Civil Premium" pitchFamily="50" charset="0"/>
              <a:cs typeface="Civil Premium" pitchFamily="50" charset="0"/>
            </a:endParaRPr>
          </a:p>
        </p:txBody>
      </p:sp>
    </p:spTree>
    <p:extLst>
      <p:ext uri="{BB962C8B-B14F-4D97-AF65-F5344CB8AC3E}">
        <p14:creationId xmlns:p14="http://schemas.microsoft.com/office/powerpoint/2010/main" val="3156569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satellite image of a land&#10;&#10;Description automatically generated">
            <a:extLst>
              <a:ext uri="{FF2B5EF4-FFF2-40B4-BE49-F238E27FC236}">
                <a16:creationId xmlns:a16="http://schemas.microsoft.com/office/drawing/2014/main" id="{4FC7263E-4EC4-793A-4AF7-0E34CC1FA4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1CBB58C-2918-F79E-B465-77FE2B1725BF}"/>
              </a:ext>
            </a:extLst>
          </p:cNvPr>
          <p:cNvSpPr>
            <a:spLocks noGrp="1"/>
          </p:cNvSpPr>
          <p:nvPr>
            <p:ph type="title"/>
          </p:nvPr>
        </p:nvSpPr>
        <p:spPr/>
        <p:txBody>
          <a:bodyPr/>
          <a:lstStyle/>
          <a:p>
            <a:endParaRPr lang="en-NL" dirty="0"/>
          </a:p>
        </p:txBody>
      </p:sp>
      <p:pic>
        <p:nvPicPr>
          <p:cNvPr id="11" name="Content Placeholder 10">
            <a:extLst>
              <a:ext uri="{FF2B5EF4-FFF2-40B4-BE49-F238E27FC236}">
                <a16:creationId xmlns:a16="http://schemas.microsoft.com/office/drawing/2014/main" id="{A9DEACEA-B5B6-A2FA-2BAD-B838D0ED151A}"/>
              </a:ext>
            </a:extLst>
          </p:cNvPr>
          <p:cNvPicPr>
            <a:picLocks noGrp="1" noChangeAspect="1"/>
          </p:cNvPicPr>
          <p:nvPr>
            <p:ph idx="1"/>
          </p:nvPr>
        </p:nvPicPr>
        <p:blipFill>
          <a:blip r:embed="rId3"/>
          <a:stretch>
            <a:fillRect/>
          </a:stretch>
        </p:blipFill>
        <p:spPr>
          <a:xfrm>
            <a:off x="364201" y="365125"/>
            <a:ext cx="3169574" cy="1577975"/>
          </a:xfrm>
          <a:ln w="50800">
            <a:solidFill>
              <a:schemeClr val="bg1"/>
            </a:solidFill>
          </a:ln>
        </p:spPr>
      </p:pic>
      <p:pic>
        <p:nvPicPr>
          <p:cNvPr id="7" name="Picture 6">
            <a:extLst>
              <a:ext uri="{FF2B5EF4-FFF2-40B4-BE49-F238E27FC236}">
                <a16:creationId xmlns:a16="http://schemas.microsoft.com/office/drawing/2014/main" id="{1605558E-3C05-7A75-006E-F890C9A57493}"/>
              </a:ext>
            </a:extLst>
          </p:cNvPr>
          <p:cNvPicPr>
            <a:picLocks noChangeAspect="1"/>
          </p:cNvPicPr>
          <p:nvPr/>
        </p:nvPicPr>
        <p:blipFill>
          <a:blip r:embed="rId4"/>
          <a:stretch>
            <a:fillRect/>
          </a:stretch>
        </p:blipFill>
        <p:spPr>
          <a:xfrm>
            <a:off x="364201" y="2420937"/>
            <a:ext cx="3174559" cy="1577975"/>
          </a:xfrm>
          <a:prstGeom prst="rect">
            <a:avLst/>
          </a:prstGeom>
          <a:ln w="50800">
            <a:solidFill>
              <a:schemeClr val="bg1"/>
            </a:solidFill>
          </a:ln>
        </p:spPr>
      </p:pic>
      <p:pic>
        <p:nvPicPr>
          <p:cNvPr id="2050" name="Picture 2" descr="Hinkley Point C nuclear power station - Wikipedia">
            <a:extLst>
              <a:ext uri="{FF2B5EF4-FFF2-40B4-BE49-F238E27FC236}">
                <a16:creationId xmlns:a16="http://schemas.microsoft.com/office/drawing/2014/main" id="{680B972C-F757-47EB-4B9B-54F8D83B873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8114" b="17209"/>
          <a:stretch/>
        </p:blipFill>
        <p:spPr bwMode="auto">
          <a:xfrm>
            <a:off x="364201" y="365123"/>
            <a:ext cx="3169574" cy="157797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Kerncentrale Borssele ligt sinds dinsdag stil na technische fout | Zeeland  | AD.nl">
            <a:extLst>
              <a:ext uri="{FF2B5EF4-FFF2-40B4-BE49-F238E27FC236}">
                <a16:creationId xmlns:a16="http://schemas.microsoft.com/office/drawing/2014/main" id="{338F1D7D-432B-B469-CDF2-482515834588}"/>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2607" b="12607"/>
          <a:stretch/>
        </p:blipFill>
        <p:spPr bwMode="auto">
          <a:xfrm>
            <a:off x="364201" y="2420937"/>
            <a:ext cx="3169574" cy="1577975"/>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C5B4F9AA-96C6-7D9D-F2CB-47B054C19E56}"/>
              </a:ext>
            </a:extLst>
          </p:cNvPr>
          <p:cNvSpPr/>
          <p:nvPr/>
        </p:nvSpPr>
        <p:spPr>
          <a:xfrm>
            <a:off x="364201" y="2420937"/>
            <a:ext cx="346999" cy="138114"/>
          </a:xfrm>
          <a:prstGeom prst="rect">
            <a:avLst/>
          </a:prstGeom>
          <a:solidFill>
            <a:srgbClr val="00FFA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Rectangle 15">
            <a:extLst>
              <a:ext uri="{FF2B5EF4-FFF2-40B4-BE49-F238E27FC236}">
                <a16:creationId xmlns:a16="http://schemas.microsoft.com/office/drawing/2014/main" id="{F8D692C2-7C3A-3322-93C7-314CA354F2A0}"/>
              </a:ext>
            </a:extLst>
          </p:cNvPr>
          <p:cNvSpPr/>
          <p:nvPr/>
        </p:nvSpPr>
        <p:spPr>
          <a:xfrm>
            <a:off x="364200" y="365123"/>
            <a:ext cx="346999" cy="138114"/>
          </a:xfrm>
          <a:prstGeom prst="rect">
            <a:avLst/>
          </a:prstGeom>
          <a:solidFill>
            <a:srgbClr val="FF00B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2640024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050"/>
                                        </p:tgtEl>
                                        <p:attrNameLst>
                                          <p:attrName>style.visibility</p:attrName>
                                        </p:attrNameLst>
                                      </p:cBhvr>
                                      <p:to>
                                        <p:strVal val="visible"/>
                                      </p:to>
                                    </p:set>
                                    <p:animEffect transition="in" filter="fade">
                                      <p:cBhvr>
                                        <p:cTn id="21" dur="500"/>
                                        <p:tgtEl>
                                          <p:spTgt spid="2050"/>
                                        </p:tgtEl>
                                      </p:cBhvr>
                                    </p:animEffect>
                                  </p:childTnLst>
                                </p:cTn>
                              </p:par>
                              <p:par>
                                <p:cTn id="22" presetID="10" presetClass="entr" presetSubtype="0" fill="hold" nodeType="withEffect">
                                  <p:stCondLst>
                                    <p:cond delay="0"/>
                                  </p:stCondLst>
                                  <p:childTnLst>
                                    <p:set>
                                      <p:cBhvr>
                                        <p:cTn id="23" dur="1" fill="hold">
                                          <p:stCondLst>
                                            <p:cond delay="0"/>
                                          </p:stCondLst>
                                        </p:cTn>
                                        <p:tgtEl>
                                          <p:spTgt spid="2052"/>
                                        </p:tgtEl>
                                        <p:attrNameLst>
                                          <p:attrName>style.visibility</p:attrName>
                                        </p:attrNameLst>
                                      </p:cBhvr>
                                      <p:to>
                                        <p:strVal val="visible"/>
                                      </p:to>
                                    </p:set>
                                    <p:animEffect transition="in" filter="fade">
                                      <p:cBhvr>
                                        <p:cTn id="24" dur="500"/>
                                        <p:tgtEl>
                                          <p:spTgt spid="20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2013 - 2022 Theme</Template>
  <TotalTime>170</TotalTime>
  <Words>133</Words>
  <Application>Microsoft Office PowerPoint</Application>
  <PresentationFormat>Widescreen</PresentationFormat>
  <Paragraphs>5</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Civil Premium</vt:lpstr>
      <vt:lpstr>Office Theme</vt:lpstr>
      <vt:lpstr>PowerPoint Presentation</vt:lpstr>
      <vt:lpstr>PowerPoint Presentation</vt:lpstr>
      <vt:lpstr>PowerPoint Presentation</vt:lpstr>
      <vt:lpstr>PowerPoint Presentation</vt:lpstr>
      <vt:lpstr>P.23 van het partijprogramma</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Jort Siemes</dc:creator>
  <cp:lastModifiedBy>Jort Siemes</cp:lastModifiedBy>
  <cp:revision>4</cp:revision>
  <dcterms:created xsi:type="dcterms:W3CDTF">2023-12-03T14:46:02Z</dcterms:created>
  <dcterms:modified xsi:type="dcterms:W3CDTF">2023-12-03T17:36:25Z</dcterms:modified>
</cp:coreProperties>
</file>

<file path=docProps/thumbnail.jpeg>
</file>